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sldIdLst>
    <p:sldId id="256" r:id="rId2"/>
    <p:sldId id="260" r:id="rId3"/>
    <p:sldId id="261" r:id="rId4"/>
    <p:sldId id="265" r:id="rId5"/>
    <p:sldId id="271" r:id="rId6"/>
    <p:sldId id="263" r:id="rId7"/>
    <p:sldId id="272" r:id="rId8"/>
    <p:sldId id="262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7" autoAdjust="0"/>
  </p:normalViewPr>
  <p:slideViewPr>
    <p:cSldViewPr>
      <p:cViewPr varScale="1">
        <p:scale>
          <a:sx n="108" d="100"/>
          <a:sy n="108" d="100"/>
        </p:scale>
        <p:origin x="8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\&#1052;&#1086;&#1080;%20&#1076;&#1086;&#1082;&#1091;&#1084;&#1077;&#1085;&#1090;&#1099;\&#1043;&#1086;&#1076;&#1086;&#1074;&#1086;&#1081;%202018\&#1084;&#1072;&#1090;&#1077;&#1088;&#1080;&#1072;&#1083;&#1099;\&#1080;&#1089;&#1087;&#1086;&#1083;&#1085;&#1077;&#1085;&#1080;&#1077;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&#1043;&#1086;&#1076;&#1086;&#1074;&#1086;&#1081;%202022\&#1084;&#1072;&#1090;&#1077;&#1088;&#1080;&#1072;&#1083;&#1099;\&#1080;&#1089;&#1087;&#1086;&#1083;&#1085;&#1077;&#1085;&#1080;&#1077;%20202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'доходы (3)'!$B$1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'доходы (3)'!$A$2:$A$34</c:f>
              <c:strCache>
                <c:ptCount val="33"/>
                <c:pt idx="2">
                  <c:v>Налог на доходы физических лиц</c:v>
                </c:pt>
                <c:pt idx="3">
                  <c:v>Налоги на товары (работы, услуги), реализуемые на территории РФ</c:v>
                </c:pt>
                <c:pt idx="4">
                  <c:v>Налог, взимаемый в связи с применением упрощенной системы налогообложения</c:v>
                </c:pt>
                <c:pt idx="5">
                  <c:v>Единый налог на вмененный доход</c:v>
                </c:pt>
                <c:pt idx="6">
                  <c:v>Единый  сельскохозяйственный налог</c:v>
                </c:pt>
                <c:pt idx="7">
                  <c:v>Налог, взимаемый с применением патентной системы налогообложения</c:v>
                </c:pt>
                <c:pt idx="8">
                  <c:v>Налог на имущество физических лиц</c:v>
                </c:pt>
                <c:pt idx="9">
                  <c:v>Земельный налог с организаций</c:v>
                </c:pt>
                <c:pt idx="10">
                  <c:v>Земельный налог с физических лиц</c:v>
                </c:pt>
                <c:pt idx="11">
                  <c:v>Государственная пошлина</c:v>
                </c:pt>
                <c:pt idx="12">
                  <c:v>задолженность по налогам</c:v>
                </c:pt>
                <c:pt idx="13">
                  <c:v>Аренда за земельные участки                   </c:v>
                </c:pt>
                <c:pt idx="14">
                  <c:v>Аренда муниципального имущества            </c:v>
                </c:pt>
                <c:pt idx="15">
                  <c:v>Плата по соглашениям об установлении сервитута</c:v>
                </c:pt>
                <c:pt idx="16">
                  <c:v>доходы от перечисления части прибыли МУП</c:v>
                </c:pt>
                <c:pt idx="17">
                  <c:v>Прочие поступления от использования имущества</c:v>
                </c:pt>
                <c:pt idx="18">
                  <c:v>Платежи при пользовании природными ресурсами</c:v>
                </c:pt>
                <c:pt idx="19">
                  <c:v>Услуг и компенсации затрат государства    </c:v>
                </c:pt>
                <c:pt idx="20">
                  <c:v>Доходы от продажи муниципального имущества       </c:v>
                </c:pt>
                <c:pt idx="21">
                  <c:v>Доходы от продажи земельных участков                                                  </c:v>
                </c:pt>
                <c:pt idx="22">
                  <c:v>Доходы от приватизации имущества</c:v>
                </c:pt>
                <c:pt idx="23">
                  <c:v>Штрафы, возмещение ущерба</c:v>
                </c:pt>
                <c:pt idx="24">
                  <c:v>Инициативные платежи</c:v>
                </c:pt>
                <c:pt idx="25">
                  <c:v>Прочие неналоговые</c:v>
                </c:pt>
                <c:pt idx="26">
                  <c:v>Безвозмездные поступления</c:v>
                </c:pt>
                <c:pt idx="27">
                  <c:v>Дотации бюджетам </c:v>
                </c:pt>
                <c:pt idx="28">
                  <c:v>Субсидии</c:v>
                </c:pt>
                <c:pt idx="29">
                  <c:v>Субвенции</c:v>
                </c:pt>
                <c:pt idx="30">
                  <c:v>Иные межбюджетные трансферты</c:v>
                </c:pt>
                <c:pt idx="31">
                  <c:v>Прочие безвозмездные поступления</c:v>
                </c:pt>
                <c:pt idx="32">
                  <c:v>Возврат остатков безвозмездных поступлений прошлых лет</c:v>
                </c:pt>
              </c:strCache>
            </c:strRef>
          </c:cat>
          <c:val>
            <c:numRef>
              <c:f>'доходы (3)'!$B$2:$B$34</c:f>
              <c:numCache>
                <c:formatCode>#,##0.0</c:formatCode>
                <c:ptCount val="33"/>
                <c:pt idx="1">
                  <c:v>139295.75040999998</c:v>
                </c:pt>
                <c:pt idx="2">
                  <c:v>100121.33418999999</c:v>
                </c:pt>
                <c:pt idx="3">
                  <c:v>7334.8040899999996</c:v>
                </c:pt>
                <c:pt idx="4">
                  <c:v>4503.8203400000002</c:v>
                </c:pt>
                <c:pt idx="5">
                  <c:v>23.735700000000001</c:v>
                </c:pt>
                <c:pt idx="6">
                  <c:v>371.87186000000003</c:v>
                </c:pt>
                <c:pt idx="7">
                  <c:v>795.42695000000003</c:v>
                </c:pt>
                <c:pt idx="8">
                  <c:v>654.40383999999995</c:v>
                </c:pt>
                <c:pt idx="9">
                  <c:v>5470.6594400000004</c:v>
                </c:pt>
                <c:pt idx="10">
                  <c:v>2791.1774399999999</c:v>
                </c:pt>
                <c:pt idx="11">
                  <c:v>688.56056000000001</c:v>
                </c:pt>
                <c:pt idx="13">
                  <c:v>667.42100000000005</c:v>
                </c:pt>
                <c:pt idx="14">
                  <c:v>327.315</c:v>
                </c:pt>
                <c:pt idx="15">
                  <c:v>0</c:v>
                </c:pt>
                <c:pt idx="16">
                  <c:v>0</c:v>
                </c:pt>
                <c:pt idx="17">
                  <c:v>91.6</c:v>
                </c:pt>
                <c:pt idx="18">
                  <c:v>5.87</c:v>
                </c:pt>
                <c:pt idx="19">
                  <c:v>160.036</c:v>
                </c:pt>
                <c:pt idx="20">
                  <c:v>4.3079999999999998</c:v>
                </c:pt>
                <c:pt idx="21">
                  <c:v>13498.307000000001</c:v>
                </c:pt>
                <c:pt idx="22">
                  <c:v>298.91699999999997</c:v>
                </c:pt>
                <c:pt idx="23">
                  <c:v>1151.528</c:v>
                </c:pt>
                <c:pt idx="24">
                  <c:v>334.654</c:v>
                </c:pt>
                <c:pt idx="26">
                  <c:v>199442.565</c:v>
                </c:pt>
                <c:pt idx="27">
                  <c:v>55399</c:v>
                </c:pt>
                <c:pt idx="28">
                  <c:v>43733.584999999999</c:v>
                </c:pt>
                <c:pt idx="29">
                  <c:v>98582.88</c:v>
                </c:pt>
                <c:pt idx="30">
                  <c:v>1490</c:v>
                </c:pt>
                <c:pt idx="31">
                  <c:v>525</c:v>
                </c:pt>
                <c:pt idx="32">
                  <c:v>-287.89999999999998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1-4295-8394-110F05BB5A98}"/>
            </c:ext>
          </c:extLst>
        </c:ser>
        <c:ser>
          <c:idx val="1"/>
          <c:order val="1"/>
          <c:tx>
            <c:strRef>
              <c:f>'доходы (3)'!$C$1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'доходы (3)'!$A$2:$A$34</c:f>
              <c:strCache>
                <c:ptCount val="33"/>
                <c:pt idx="2">
                  <c:v>Налог на доходы физических лиц</c:v>
                </c:pt>
                <c:pt idx="3">
                  <c:v>Налоги на товары (работы, услуги), реализуемые на территории РФ</c:v>
                </c:pt>
                <c:pt idx="4">
                  <c:v>Налог, взимаемый в связи с применением упрощенной системы налогообложения</c:v>
                </c:pt>
                <c:pt idx="5">
                  <c:v>Единый налог на вмененный доход</c:v>
                </c:pt>
                <c:pt idx="6">
                  <c:v>Единый  сельскохозяйственный налог</c:v>
                </c:pt>
                <c:pt idx="7">
                  <c:v>Налог, взимаемый с применением патентной системы налогообложения</c:v>
                </c:pt>
                <c:pt idx="8">
                  <c:v>Налог на имущество физических лиц</c:v>
                </c:pt>
                <c:pt idx="9">
                  <c:v>Земельный налог с организаций</c:v>
                </c:pt>
                <c:pt idx="10">
                  <c:v>Земельный налог с физических лиц</c:v>
                </c:pt>
                <c:pt idx="11">
                  <c:v>Государственная пошлина</c:v>
                </c:pt>
                <c:pt idx="12">
                  <c:v>задолженность по налогам</c:v>
                </c:pt>
                <c:pt idx="13">
                  <c:v>Аренда за земельные участки                   </c:v>
                </c:pt>
                <c:pt idx="14">
                  <c:v>Аренда муниципального имущества            </c:v>
                </c:pt>
                <c:pt idx="15">
                  <c:v>Плата по соглашениям об установлении сервитута</c:v>
                </c:pt>
                <c:pt idx="16">
                  <c:v>доходы от перечисления части прибыли МУП</c:v>
                </c:pt>
                <c:pt idx="17">
                  <c:v>Прочие поступления от использования имущества</c:v>
                </c:pt>
                <c:pt idx="18">
                  <c:v>Платежи при пользовании природными ресурсами</c:v>
                </c:pt>
                <c:pt idx="19">
                  <c:v>Услуг и компенсации затрат государства    </c:v>
                </c:pt>
                <c:pt idx="20">
                  <c:v>Доходы от продажи муниципального имущества       </c:v>
                </c:pt>
                <c:pt idx="21">
                  <c:v>Доходы от продажи земельных участков                                                  </c:v>
                </c:pt>
                <c:pt idx="22">
                  <c:v>Доходы от приватизации имущества</c:v>
                </c:pt>
                <c:pt idx="23">
                  <c:v>Штрафы, возмещение ущерба</c:v>
                </c:pt>
                <c:pt idx="24">
                  <c:v>Инициативные платежи</c:v>
                </c:pt>
                <c:pt idx="25">
                  <c:v>Прочие неналоговые</c:v>
                </c:pt>
                <c:pt idx="26">
                  <c:v>Безвозмездные поступления</c:v>
                </c:pt>
                <c:pt idx="27">
                  <c:v>Дотации бюджетам </c:v>
                </c:pt>
                <c:pt idx="28">
                  <c:v>Субсидии</c:v>
                </c:pt>
                <c:pt idx="29">
                  <c:v>Субвенции</c:v>
                </c:pt>
                <c:pt idx="30">
                  <c:v>Иные межбюджетные трансферты</c:v>
                </c:pt>
                <c:pt idx="31">
                  <c:v>Прочие безвозмездные поступления</c:v>
                </c:pt>
                <c:pt idx="32">
                  <c:v>Возврат остатков безвозмездных поступлений прошлых лет</c:v>
                </c:pt>
              </c:strCache>
            </c:strRef>
          </c:cat>
          <c:val>
            <c:numRef>
              <c:f>'доходы (3)'!$C$2:$C$34</c:f>
              <c:numCache>
                <c:formatCode>#,##0.0</c:formatCode>
                <c:ptCount val="33"/>
                <c:pt idx="1">
                  <c:v>144929.30231</c:v>
                </c:pt>
                <c:pt idx="2">
                  <c:v>123841.09589</c:v>
                </c:pt>
                <c:pt idx="3">
                  <c:v>7890.2452400000002</c:v>
                </c:pt>
                <c:pt idx="4">
                  <c:v>840.46109000000001</c:v>
                </c:pt>
                <c:pt idx="5">
                  <c:v>-28.549890000000001</c:v>
                </c:pt>
                <c:pt idx="6">
                  <c:v>341.62139000000002</c:v>
                </c:pt>
                <c:pt idx="7">
                  <c:v>-0.29871999999999999</c:v>
                </c:pt>
                <c:pt idx="8">
                  <c:v>806.05983000000003</c:v>
                </c:pt>
                <c:pt idx="9">
                  <c:v>4445.6093700000001</c:v>
                </c:pt>
                <c:pt idx="10">
                  <c:v>2941.2674900000002</c:v>
                </c:pt>
                <c:pt idx="11">
                  <c:v>689.13999000000001</c:v>
                </c:pt>
                <c:pt idx="12">
                  <c:v>0.51200000000000001</c:v>
                </c:pt>
                <c:pt idx="13">
                  <c:v>398.87700000000001</c:v>
                </c:pt>
                <c:pt idx="14">
                  <c:v>418.44600000000003</c:v>
                </c:pt>
                <c:pt idx="15">
                  <c:v>0.17463000000000001</c:v>
                </c:pt>
                <c:pt idx="16">
                  <c:v>0.45</c:v>
                </c:pt>
                <c:pt idx="17">
                  <c:v>42.079000000000001</c:v>
                </c:pt>
                <c:pt idx="18">
                  <c:v>2.4390000000000001</c:v>
                </c:pt>
                <c:pt idx="19">
                  <c:v>54.109000000000002</c:v>
                </c:pt>
                <c:pt idx="20">
                  <c:v>21.709</c:v>
                </c:pt>
                <c:pt idx="21">
                  <c:v>945.55700000000002</c:v>
                </c:pt>
                <c:pt idx="22">
                  <c:v>486.166</c:v>
                </c:pt>
                <c:pt idx="23">
                  <c:v>695.40200000000004</c:v>
                </c:pt>
                <c:pt idx="24">
                  <c:v>95.48</c:v>
                </c:pt>
                <c:pt idx="25">
                  <c:v>1.25</c:v>
                </c:pt>
                <c:pt idx="26">
                  <c:v>240297.60400000002</c:v>
                </c:pt>
                <c:pt idx="27">
                  <c:v>66810.7</c:v>
                </c:pt>
                <c:pt idx="28">
                  <c:v>59073.563000000002</c:v>
                </c:pt>
                <c:pt idx="29">
                  <c:v>114577.236</c:v>
                </c:pt>
                <c:pt idx="30">
                  <c:v>720.7</c:v>
                </c:pt>
                <c:pt idx="31">
                  <c:v>599.79399999999998</c:v>
                </c:pt>
                <c:pt idx="32">
                  <c:v>-1484.3889999999999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1-4295-8394-110F05BB5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5040368"/>
        <c:axId val="655042992"/>
      </c:barChart>
      <c:catAx>
        <c:axId val="65504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5042992"/>
        <c:crosses val="autoZero"/>
        <c:auto val="1"/>
        <c:lblAlgn val="ctr"/>
        <c:lblOffset val="100"/>
        <c:noMultiLvlLbl val="0"/>
      </c:catAx>
      <c:valAx>
        <c:axId val="655042992"/>
        <c:scaling>
          <c:orientation val="minMax"/>
          <c:max val="100000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504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69220166609237"/>
          <c:y val="4.5550736242715432E-2"/>
          <c:w val="0.5636095352296947"/>
          <c:h val="0.80720361226033377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69220166609237"/>
          <c:y val="4.5550736242715432E-2"/>
          <c:w val="0.5636095352296947"/>
          <c:h val="0.80720361226033377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3466571391608777"/>
          <c:y val="2.1427777036345092E-2"/>
          <c:w val="5.3499968395227693E-2"/>
          <c:h val="0.9740935984696848"/>
        </c:manualLayout>
      </c:layout>
      <c:overlay val="1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423294963788241"/>
          <c:y val="4.5550736242715432E-2"/>
          <c:w val="0.4220687884152084"/>
          <c:h val="0.3327731593938332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857166942107476"/>
          <c:y val="0.14426103038359722"/>
          <c:w val="0.67582559393225394"/>
          <c:h val="0.62195196702282107"/>
        </c:manualLayout>
      </c:layout>
      <c:pieChart>
        <c:varyColors val="1"/>
        <c:ser>
          <c:idx val="0"/>
          <c:order val="0"/>
          <c:explosion val="79"/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1-29D4-4F26-B215-A4C575E4B7A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'расходы (3)'!$C$3:$C$13</c:f>
              <c:numCache>
                <c:formatCode>#,##0.0</c:formatCode>
                <c:ptCount val="11"/>
                <c:pt idx="0">
                  <c:v>47037.655659999997</c:v>
                </c:pt>
                <c:pt idx="1">
                  <c:v>262.06828000000002</c:v>
                </c:pt>
                <c:pt idx="2">
                  <c:v>3960.3746700000002</c:v>
                </c:pt>
                <c:pt idx="3">
                  <c:v>43993.199390000002</c:v>
                </c:pt>
                <c:pt idx="4">
                  <c:v>34164.779640000001</c:v>
                </c:pt>
                <c:pt idx="5">
                  <c:v>1729.74792</c:v>
                </c:pt>
                <c:pt idx="6">
                  <c:v>162847.8015</c:v>
                </c:pt>
                <c:pt idx="7">
                  <c:v>40763.175350000005</c:v>
                </c:pt>
                <c:pt idx="8">
                  <c:v>5593.3406599999998</c:v>
                </c:pt>
                <c:pt idx="9">
                  <c:v>29704.5</c:v>
                </c:pt>
                <c:pt idx="10">
                  <c:v>2048.8000000000002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D4-4F26-B215-A4C575E4B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A3668-0DE7-4E99-B1F1-30B7BBD43877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2909-3DDF-44A5-A483-E31E1E0E8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909-3DDF-44A5-A483-E31E1E0E8E2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909-3DDF-44A5-A483-E31E1E0E8E2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FDAE5E-0CE3-4475-BCF0-B0C654D9E9EB}" type="datetimeFigureOut">
              <a:rPr lang="ru-RU" smtClean="0"/>
              <a:pPr/>
              <a:t>07.02.2024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965D0B-0B47-449C-A86D-17C35FD101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14283" y="5000625"/>
            <a:ext cx="8643997" cy="15001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/>
              <a:t>Подготовлен на основании проекта решения </a:t>
            </a:r>
          </a:p>
          <a:p>
            <a:pPr algn="ctr">
              <a:buNone/>
            </a:pPr>
            <a:r>
              <a:rPr lang="ru-RU" sz="1800" dirty="0"/>
              <a:t>Думы Сонковского муниципального округа Тверской области  «Об утверждении  годового отчета об исполнении  бюджета Сонковского муниципального округа Тверской  области за 2023 год»</a:t>
            </a: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14283" y="214313"/>
            <a:ext cx="8643997" cy="47148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i="1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i="1" dirty="0"/>
              <a:t>Исполнение бюджета Сонковского муниципального округа Тверской области  за 2023 год</a:t>
            </a:r>
            <a:br>
              <a:rPr lang="ru-RU" i="1" dirty="0"/>
            </a:br>
            <a:endParaRPr lang="ru-RU" i="1" dirty="0"/>
          </a:p>
        </p:txBody>
      </p:sp>
      <p:pic>
        <p:nvPicPr>
          <p:cNvPr id="5" name="Рисунок 1" descr="сканирование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85728"/>
            <a:ext cx="150019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1097218"/>
          </a:xfrm>
        </p:spPr>
        <p:txBody>
          <a:bodyPr>
            <a:no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</a:t>
            </a:r>
            <a:br>
              <a:rPr lang="ru-RU" sz="1200" b="1" dirty="0">
                <a:latin typeface="Arial" pitchFamily="34" charset="0"/>
                <a:cs typeface="Arial" pitchFamily="34" charset="0"/>
              </a:rPr>
            </a:br>
            <a:r>
              <a:rPr lang="ru-RU" sz="12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продолжение              (тыс. руб.)</a:t>
            </a:r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85859"/>
            <a:ext cx="892971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2022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2023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</a:t>
            </a:r>
          </a:p>
          <a:p>
            <a:pPr indent="-180000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населения                 </a:t>
            </a:r>
            <a:r>
              <a:rPr lang="ru-RU" sz="1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населения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Жилищно-коммунальное  хозяйство                     32 076,8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4,9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34 164,8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5,3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Жилищное хозяйство                                                        245,2                        1678,0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Коммунальное хозяйство                                            17 284,7                      18 426,0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Благоустройство                                                           14 546,9                      13 246,6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ЖКХ                                           0                              814,1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Охрана окружающей среды                                               0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1 729,7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0,27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охраны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окружающей среды                                                                0                            1 729,7    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                                                           154 138,9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23,4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162 847,8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25,2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Дошкольное образование                                           34 075,5                        37 650,2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Общее образование                                                  103 146,6                      109 156,8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Дополнительное образование                                      7 506,4                        9 103,8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Молодежная политика и оздоровление детей               968,1                            418,3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 образования                     8 442,3                        6 518,7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Культура и кинематография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42 806,5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6,5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40 763,2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6,3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Культура                                                                        39 836,6                       39 225,4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культуры,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кинематографии                                                             2 969,9                         1 537,7</a:t>
            </a:r>
          </a:p>
          <a:p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4 637,5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0,7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5 593,3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0,87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Социальное обеспечение населения                          2 339,5                          2 257,6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Охрана семьи и детства                                                2 297,9                          3 335,8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200" b="1" dirty="0">
                <a:latin typeface="Arial" pitchFamily="34" charset="0"/>
                <a:cs typeface="Arial" pitchFamily="34" charset="0"/>
              </a:rPr>
              <a:t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  </a:t>
            </a:r>
            <a:br>
              <a:rPr lang="ru-RU" sz="1200" b="1" dirty="0">
                <a:latin typeface="Arial" pitchFamily="34" charset="0"/>
                <a:cs typeface="Arial" pitchFamily="34" charset="0"/>
              </a:rPr>
            </a:br>
            <a:r>
              <a:rPr lang="ru-RU" sz="12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продолжение              (тыс. руб.)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87154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2022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2023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</a:t>
            </a:r>
          </a:p>
          <a:p>
            <a:pPr indent="-180000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населения                 </a:t>
            </a:r>
            <a:r>
              <a:rPr lang="ru-RU" sz="1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населения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indent="-180000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и спорт                                  5 800,3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0,8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29 704,5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4,6  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Массовый спорт                                                           5 800,3                            29 704,5</a:t>
            </a:r>
          </a:p>
          <a:p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Средства массовой информации                           2 040,1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0,3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2 048,8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0,32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средств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массовой информации                                                2 040,1                             2 048,8</a:t>
            </a:r>
          </a:p>
          <a:p>
            <a:endParaRPr lang="ru-RU" sz="15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500" dirty="0">
              <a:latin typeface="Arial" pitchFamily="34" charset="0"/>
              <a:cs typeface="Arial" pitchFamily="34" charset="0"/>
            </a:endParaRPr>
          </a:p>
          <a:p>
            <a:endParaRPr lang="ru-RU" sz="1500" dirty="0">
              <a:latin typeface="Arial" pitchFamily="34" charset="0"/>
              <a:cs typeface="Arial" pitchFamily="34" charset="0"/>
            </a:endParaRP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СЕГО                                                                        306 458,6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46,5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372 105,4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57,6</a:t>
            </a: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1800" b="1" cap="none" dirty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Исполнение бюджета Сонковского муниципального округа Тверской области за 2023 год </a:t>
            </a:r>
            <a:br>
              <a:rPr lang="ru-RU" sz="1800" cap="none" dirty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285860"/>
            <a:ext cx="757242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endParaRPr lang="ru-RU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Таким образом, исполнение бюджета Сонковского муниципального округа Тверской области за 2023 год составило: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endParaRPr lang="ru-RU" sz="1500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endParaRPr lang="ru-RU" b="1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  бюджета                                  385 226,9 тыс. руб.</a:t>
            </a: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расходы  бюджета                                372 105,4 тыс. руб.</a:t>
            </a: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превышение доходов над расходами</a:t>
            </a: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(профицит)                                                13 121,5 тыс. руб.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Исполнение  доходной части бюджета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СонковскОГО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МУНИЦИПАЛЬНОГО ОКРУГА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 Тверской области за 2023 год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itchFamily="34" charset="0"/>
              </a:rPr>
              <a:t>             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Доходная часть бюджета Сонковского муниципального округа за 2023 год исполнена на 106,5% к плану на 2023 год. При плане на 2023 год 361 876,3 тыс. руб., факт       составил 385 226,9 тыс. руб.              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(тыс. руб.)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Доходы                   Факт 2022              План 2023                  Факт 2023        % исполнения</a:t>
            </a: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Налоговые доходы              122 755,8              110 026,0                  141 767,2             128,8%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Неналоговые доходы           16 540,0                  3 186,6                      3 162,1               99,2%  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Безвозмездные 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поступления                       199 442,5               248 663,7                 240 297,6                97,2%</a:t>
            </a: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" pitchFamily="34" charset="0"/>
                <a:cs typeface="Arial" pitchFamily="34" charset="0"/>
              </a:rPr>
              <a:t>Всего доходов                   338 738,3              361 876,3                   385 226,9              105,5</a:t>
            </a:r>
          </a:p>
          <a:p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Доходы на душу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населения  (руб.)                51 417,5                                                  59 605,0</a:t>
            </a:r>
          </a:p>
          <a:p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Исполнение  доходной части бюджета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СонковскОГО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МУНИЦИПАЛЬНОГО ОКРУГА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 Тверской области за 2023 год в сравнении с 2022 годом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1071546"/>
            <a:ext cx="4210080" cy="5786454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                                                                   2022                     2023</a:t>
            </a:r>
          </a:p>
          <a:p>
            <a:r>
              <a:rPr lang="ru-RU" sz="3600" b="1" u="sng" dirty="0">
                <a:latin typeface="Arial" pitchFamily="34" charset="0"/>
                <a:cs typeface="Arial" pitchFamily="34" charset="0"/>
              </a:rPr>
              <a:t>налоговые доходы                                 122 755,8          141 767,2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НДФЛ                                                          100 121,3         123 841,1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Акцизы                                                            7 334,8             7 890,2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УСН                                                                 4 503,8                840,5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ЕНВД                                                                    23,7                -28,5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ЕСХН                                                                 371,9                341,6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Патент                                                                795,4                  -0,3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Налог на имущество ФЛ                                   654,4                806,1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Земельный налог ЮЛ                                     5 470,7            4 445,6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Земельный налог ФЛ                                      2 791,2            2 941,3 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Госпошлина                                                        688,6               689,1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Задолженность по налогам                                     0                   0,5</a:t>
            </a:r>
          </a:p>
          <a:p>
            <a:r>
              <a:rPr lang="ru-RU" sz="3600" b="1" u="sng" dirty="0">
                <a:latin typeface="Arial" pitchFamily="34" charset="0"/>
                <a:cs typeface="Arial" pitchFamily="34" charset="0"/>
              </a:rPr>
              <a:t>неналоговые доходы                               </a:t>
            </a:r>
            <a:r>
              <a:rPr lang="ru-RU" sz="3600" u="sng" dirty="0">
                <a:latin typeface="Arial" pitchFamily="34" charset="0"/>
                <a:cs typeface="Arial" pitchFamily="34" charset="0"/>
              </a:rPr>
              <a:t> 16 540,0            3 162,1</a:t>
            </a:r>
          </a:p>
          <a:p>
            <a:r>
              <a:rPr lang="ru-RU" sz="3600" dirty="0">
                <a:latin typeface="Arial" pitchFamily="34" charset="0"/>
                <a:cs typeface="Arial" pitchFamily="34" charset="0"/>
              </a:rPr>
              <a:t>Аренда за земельные участки                         </a:t>
            </a: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667,4               398,9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Аренда муниципального имущества               327,3               418,4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Плата по сервитутам                                            0                      0,2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Прибыль МУП                                                        0                      0,5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Платежи при пользовании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природными ресурсами                                       5,9                    2,4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Прочие поступления от использования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имущества                                                           91,6                 42,1                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Прочие доходы от оказания платных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услуг и компенсации затрат государства         160,0                54,1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Доходы от продажи муниципального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имущества                                                            4,3                   21,7 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Доходы от продажи земельных участков      13 498,3             945,6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Доходы от приватизации имущества                  298,9             486,2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Штрафы и санкции                                         1 151,5                695,4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Инициативные платежи и прочие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Неналоговые                                                       334,7                96,8</a:t>
            </a:r>
          </a:p>
          <a:p>
            <a:r>
              <a:rPr lang="ru-RU" sz="3600" b="1" u="sng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Безвозмездные поступления                   199 442,6          240 297,6</a:t>
            </a:r>
            <a:endParaRPr lang="ru-RU" sz="3600" u="sng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дотации                                                         55 399,0              66 810,7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Субсидии                                                      43 733,0              59 073,6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Субвенции                                                    98 582,9             114 577,2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Иные межбюджетные трансферты              1 490,0                    720,7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Прочие безвозмездные                                    525,0                   599,8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Возврат неиспользованных остатков </a:t>
            </a:r>
          </a:p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прошлых лет                                                    -287,9                 -1 484,4</a:t>
            </a:r>
          </a:p>
          <a:p>
            <a:r>
              <a:rPr lang="ru-RU" sz="3600" b="1" u="sng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Всего доходов                                          338 738,3             385 226,9</a:t>
            </a:r>
            <a:endParaRPr lang="ru-RU" sz="3600" u="sng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F1C466E-EB87-4DC1-8736-B264EAD36A2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2471678"/>
              </p:ext>
            </p:extLst>
          </p:nvPr>
        </p:nvGraphicFramePr>
        <p:xfrm>
          <a:off x="4495801" y="1196752"/>
          <a:ext cx="449580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0"/>
            <a:ext cx="8308032" cy="980728"/>
          </a:xfrm>
        </p:spPr>
        <p:txBody>
          <a:bodyPr>
            <a:normAutofit/>
          </a:bodyPr>
          <a:lstStyle/>
          <a:p>
            <a:pPr algn="ctr"/>
            <a:r>
              <a:rPr lang="ru-RU" sz="1600" i="1" dirty="0">
                <a:latin typeface="Arial" pitchFamily="34" charset="0"/>
                <a:cs typeface="Arial" pitchFamily="34" charset="0"/>
              </a:rPr>
              <a:t>Исполнение  доходной части бюджета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СонковскОГО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МУНИЦИПАЛЬНОГО ОКРУГА Тверской области за 2023 год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124744"/>
            <a:ext cx="8596064" cy="5472608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         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Бюджет 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 налоговым и неналоговым доходам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уточненному плану на 2023 год исполнен на 128%. При прогнозе 113 212,6 тыс. руб. за 2023 год в бюджет округа поступило доходов в сумме 144 929,3 тыс. руб. Перевыполнение составило 31 716,7 тыс. руб.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структуре налоговых и неналоговых доходов за 2022 год на долю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налоговых поступлений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приходится 97,8%.  При плане 110 026,0 тыс. руб. в бюджет округа поступило налоговых доходов в сумме 141 767,1 тыс. руб., исполнение составило 128,9%. 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      Наибольшие суммы поступлений составили по налогу на доходы физических лиц 123 841,1 тыс. руб. или 87,4% от суммы налоговых поступлений. Исполнение данного вида налога к плану на 2023 год составило 136,1%. Перевыполнение плана данного налога составило 32 827,5 тыс. руб. По сравнению с 2022 годом рост поступлений данного налога составил 23 719,8 тыс. руб.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Перевыполнение плановых показателей по НДФЛ произошло по причине увеличения МРОТ в 2023 году, отчислений дивидендов учредителям организации и увеличения заработной платы указным работникам бюджетной сферы и по предприятиям РЖД.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Доля неналоговых поступлений за 2023 год составила 2,2% суммы собственных доходов бюджета. При плане 3 186,6 тыс. руб. в бюджет округа неналоговых доходов поступило 3 162,1 тыс. руб., исполнение 99,2%.</a:t>
            </a:r>
          </a:p>
          <a:p>
            <a:r>
              <a:rPr lang="ru-RU" sz="1400" dirty="0"/>
              <a:t>      Неисполнение по неналоговым доходам обусловлено тем, что 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ринятая программа приватизации Сонковского   муниципального округа на 2023 год исполнена на 53,45% к плану и составляет 486,2 тыс.руб. В 2023 году не реализовано нежилое административное здание, на объявленный аукцион заявок не поступило.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     Доля налоговых и неналоговых платежей в бюджете района  за  2023 год составила 37,6 % от суммы всех доходов, полученных в бюджет муниципального образования. 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8C947-EB92-4AC9-AC90-564507D45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i="1" dirty="0">
                <a:latin typeface="Arial" pitchFamily="34" charset="0"/>
                <a:cs typeface="Arial" pitchFamily="34" charset="0"/>
              </a:rPr>
              <a:t>Исполнение  доходной части бюджета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СонковскОГО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МУНИЦИПАЛЬНОГО ОКРУГА Тверской области за 2023 год</a:t>
            </a:r>
            <a:br>
              <a:rPr lang="ru-RU" sz="1600" b="1" dirty="0"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latin typeface="Arial" pitchFamily="34" charset="0"/>
                <a:cs typeface="Arial" pitchFamily="34" charset="0"/>
              </a:rPr>
              <a:t>(продолжение)</a:t>
            </a:r>
            <a:endParaRPr lang="ru-RU" sz="1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52748B6-D41B-458A-B083-0A58CEF3ECB5}"/>
              </a:ext>
            </a:extLst>
          </p:cNvPr>
          <p:cNvSpPr/>
          <p:nvPr/>
        </p:nvSpPr>
        <p:spPr>
          <a:xfrm>
            <a:off x="467544" y="2132856"/>
            <a:ext cx="837470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На  долю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безвозмездных поступлений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приходится 62,4% общей суммы доходов бюджета.</a:t>
            </a:r>
          </a:p>
          <a:p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        В суммовом выражении поступления составили  240 297,6 тыс. руб., в том числе из областного и федерального бюджетов 241 182,2 тыс. руб., прочие безвозмездные поступления (спонсорская помощь от РЖД на установку детской площадки) в сумме 599,8 тыс. руб., возврат целевых остатков прошлых лет  - 1 484,4 тыс. руб. 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общей сумме безвозмездных поступлений из областного и федерального бюджетов за 2023 год приходится:</a:t>
            </a:r>
          </a:p>
          <a:p>
            <a:pPr lvl="0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 дотации 27,7 % или 66 810,7 тыс. руб., что составило 100% от плана 2023 года;</a:t>
            </a:r>
          </a:p>
          <a:p>
            <a:pPr lvl="0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 субсидии 24,5% или 59 073,6 тыс. руб., что составило 90,3% от запланированных на 2023 год поступлений;</a:t>
            </a:r>
          </a:p>
          <a:p>
            <a:pPr lvl="0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 субвенции 47,5% или  114 577,2 тыс. руб., что составило 99,6% от плана на 2023 год;</a:t>
            </a:r>
          </a:p>
          <a:p>
            <a:pPr lvl="0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 иные межбюджетные трансферты – 0,3% или 720,7 тыс. руб., что составило 100% от плановых годовых назначений.</a:t>
            </a:r>
          </a:p>
          <a:p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 В пересчете на одного жителя района доходы составили 59 605,0 руб. на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81736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Исполнение  расходной части бюджета Сонковского муниципального округа Тверской области за 2023 год</a:t>
            </a:r>
            <a:endParaRPr lang="ru-RU" sz="16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5448" y="1908840"/>
            <a:ext cx="8845708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Расходная часть бюджета 2023 года представлена: </a:t>
            </a: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7388" algn="l"/>
              </a:tabLst>
            </a:pPr>
            <a:r>
              <a:rPr lang="ru-RU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а)  муниципальными программами: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1. «Обеспечение органами местного самоуправления социально-экономического развития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2. «Развитие системы управления собственностью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3. «Управление финансами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4. «Комплексное развитие коммунальной инфраструктуры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5. «Комплексное развитие транспортной инфраструктуры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6. «Благоустройство территории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7. «Развитие системы образования Сонковского муниципального округа Тверской области на 2023-2028 годы»;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8. «Развитие культуры, молодежной политики, спорта и туризма в Сонковском муниципальном округе Тверской области на 2023-2028 годы»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9. «Обеспечение безопасности в Сонковском муниципальном округе Тверской области на 2023-2028 годы».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б) не программными расходами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– резервный фонд администрации Сонковского муниципального округа, выплаты по обязательствам Сонковского муниципального округа Тверской области, отдельные мероприятия, не включенные в муниципальные программы.</a:t>
            </a:r>
            <a:endParaRPr lang="ru-RU" sz="14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7388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BF1F7-DBD7-4054-873A-968C776F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Исполнение  расходной части бюджета Сонковского муниципального округа Тверской области за 2023 год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endParaRPr lang="ru-RU" sz="16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B107249-9FA1-40C1-8B99-D594F49CB0DE}"/>
              </a:ext>
            </a:extLst>
          </p:cNvPr>
          <p:cNvSpPr/>
          <p:nvPr/>
        </p:nvSpPr>
        <p:spPr>
          <a:xfrm>
            <a:off x="179512" y="1298448"/>
            <a:ext cx="89289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2023 год в пределах поступивших средств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кассовый расход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единого счета бюджета составил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372 105,4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тыс. руб., или 93,3% к плану на год. За 2023 год расходная часть бюджета составляла 306 458,6 тыс.  руб. Увеличение расходов в 2023 году по сравнению с предыдущим годом составило 65 646,8 тыс. руб. 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структуре расходов расходы на  выполнение мероприятий муниципальных программ составляют 370 228,1 тыс. руб. (99,5%) и не программные расходы – 1 877,3 тыс. руб. (0,5%).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По-прежнему остается приоритетным финансирование расходов социальной сферы. Всего по социальной сфере исполнение составило 238 908,8 тыс. руб. или 64,3% структуры расходов.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Из средств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резервного фонда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администрации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Сонковского муниципального округа в 2023 году выделялись средства в сумме 800,0 тыс. руб. на приобретение квартиры в муниципальную собственность для переселения из аварийного муниципального жилого фонда.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В 2023 году муниципальным образованием заимствование средств не производились.     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Муниципальные гарантии и бюджетные кредиты бюджетом муниципального образования в 2023 году не предоставлялись.              </a:t>
            </a: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342900" fontAlgn="base">
              <a:spcBef>
                <a:spcPct val="0"/>
              </a:spcBef>
              <a:spcAft>
                <a:spcPct val="0"/>
              </a:spcAft>
              <a:tabLst>
                <a:tab pos="687388" algn="l"/>
              </a:tabLst>
            </a:pP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44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900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Исполнение  расходной части бюджета Сонковского муниципального округа Тверской области за 2023 год 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100" b="1" i="1" dirty="0">
                <a:latin typeface="Arial" pitchFamily="34" charset="0"/>
                <a:cs typeface="Arial" pitchFamily="34" charset="0"/>
              </a:rPr>
              <a:t>Удельный вес в структуре расходов</a:t>
            </a:r>
            <a:endParaRPr lang="ru-RU" sz="1100" b="1" i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sz="half" idx="2"/>
          </p:nvPr>
        </p:nvGraphicFramePr>
        <p:xfrm>
          <a:off x="4572000" y="1428736"/>
          <a:ext cx="43434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62874"/>
              </p:ext>
            </p:extLst>
          </p:nvPr>
        </p:nvGraphicFramePr>
        <p:xfrm>
          <a:off x="755576" y="1428737"/>
          <a:ext cx="3892627" cy="5363902"/>
        </p:xfrm>
        <a:graphic>
          <a:graphicData uri="http://schemas.openxmlformats.org/drawingml/2006/table">
            <a:tbl>
              <a:tblPr/>
              <a:tblGrid>
                <a:gridCol w="453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0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Times New Roman"/>
                          <a:cs typeface="Times New Roman"/>
                        </a:rPr>
                        <a:t>Удельный вес %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372 105,4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47 037,7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0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3 960,4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43 993,2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6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34 164,8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1 729,7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0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162 847,8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 и кинематография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40 763,2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6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политика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5 593,3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1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29 704,5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9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2 048,8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80331"/>
                  </a:ext>
                </a:extLst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50CB1F9-6FBA-4F22-83F8-4C21B7AE3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42494"/>
              </p:ext>
            </p:extLst>
          </p:nvPr>
        </p:nvGraphicFramePr>
        <p:xfrm>
          <a:off x="5148064" y="1428736"/>
          <a:ext cx="3691136" cy="466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F50CB1F9-6FBA-4F22-83F8-4C21B7AE3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318918"/>
              </p:ext>
            </p:extLst>
          </p:nvPr>
        </p:nvGraphicFramePr>
        <p:xfrm>
          <a:off x="4837112" y="1395411"/>
          <a:ext cx="4306888" cy="5462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F50CB1F9-6FBA-4F22-83F8-4C21B7AE3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282731"/>
              </p:ext>
            </p:extLst>
          </p:nvPr>
        </p:nvGraphicFramePr>
        <p:xfrm>
          <a:off x="5071864" y="1916832"/>
          <a:ext cx="38435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>
                <a:latin typeface="Arial" pitchFamily="34" charset="0"/>
                <a:cs typeface="Arial" pitchFamily="34" charset="0"/>
              </a:rPr>
              <a:t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  </a:t>
            </a:r>
            <a:br>
              <a:rPr lang="ru-RU" sz="1300" b="1" dirty="0">
                <a:latin typeface="Arial" pitchFamily="34" charset="0"/>
                <a:cs typeface="Arial" pitchFamily="34" charset="0"/>
              </a:rPr>
            </a:br>
            <a:r>
              <a:rPr lang="ru-RU" sz="12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</a:t>
            </a:r>
            <a:br>
              <a:rPr lang="ru-RU" sz="1200" b="1" dirty="0">
                <a:latin typeface="Arial" pitchFamily="34" charset="0"/>
                <a:cs typeface="Arial" pitchFamily="34" charset="0"/>
              </a:rPr>
            </a:br>
            <a:r>
              <a:rPr lang="ru-RU" sz="12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(тыс. руб.)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071563"/>
            <a:ext cx="8929688" cy="5786437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sz="150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2022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        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2023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душу</a:t>
            </a:r>
          </a:p>
          <a:p>
            <a:pPr indent="-180000">
              <a:lnSpc>
                <a:spcPct val="2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</a:t>
            </a:r>
          </a:p>
          <a:p>
            <a:pPr indent="-180000">
              <a:lnSpc>
                <a:spcPct val="20000"/>
              </a:lnSpc>
              <a:spcBef>
                <a:spcPts val="0"/>
              </a:spcBef>
            </a:pPr>
            <a:r>
              <a:rPr 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населения                  </a:t>
            </a:r>
            <a:r>
              <a:rPr lang="ru-RU" sz="1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населения</a:t>
            </a:r>
            <a:r>
              <a:rPr lang="ru-RU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Общегосударственные вопросы                             38 881,8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5,9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47 037,7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7,3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Функционирование высшего  должностного лица       5 918,5                     2 197,5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Функционирование местных администраций             24 275,4                    22 113,8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Судебная система                                                               40,1                             1,2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Обеспечение деятельности  финансовых органов       6 042,1                     6 666,2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Обеспечение проведения выборов и референдумов   1 001,8                            0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общегосударственные  вопросы                        1 603,9                     16 058,9</a:t>
            </a:r>
          </a:p>
          <a:p>
            <a:pPr fontAlgn="t"/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Национальная оборона                                                  745,5       </a:t>
            </a:r>
            <a:r>
              <a:rPr lang="ru-RU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262,1    </a:t>
            </a:r>
            <a:r>
              <a:rPr lang="ru-RU" sz="1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0,04</a:t>
            </a:r>
          </a:p>
          <a:p>
            <a:pPr fontAlgn="t"/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Мобилизационная и вневойсковая подготовка                745,5                           262,1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Национальная безопасность и 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правоохранительная деятельность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3 324,6 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3 960,4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0,61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Органы юстиции                                                                  273,0                           279,0 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Защита населения и территории от чрезвычайных ситуаций                                                                            3 051,6                       3 681,4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22 006,8   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3,3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43 993,2  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6,8</a:t>
            </a:r>
            <a:r>
              <a:rPr lang="ru-RU" sz="15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Общеэкономические вопросы                                           348,6                        127,4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Транспорт                                                                             179,1                        185,0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Дорожное хозяйство                                                       21 469,1                   43 670,8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Другие вопросы в области национальной экономики                                                                               10,0                           10,0</a:t>
            </a:r>
          </a:p>
          <a:p>
            <a:pPr>
              <a:spcBef>
                <a:spcPts val="0"/>
              </a:spcBef>
            </a:pP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5292</TotalTime>
  <Words>949</Words>
  <Application>Microsoft Office PowerPoint</Application>
  <PresentationFormat>Экран (4:3)</PresentationFormat>
  <Paragraphs>250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     Исполнение бюджета Сонковского муниципального округа Тверской области  за 2023 год </vt:lpstr>
      <vt:lpstr>Исполнение  доходной части бюджета СонковскОГО МУНИЦИПАЛЬНОГО ОКРУГА  Тверской области за 2023 год </vt:lpstr>
      <vt:lpstr>Исполнение  доходной части бюджета СонковскОГО МУНИЦИПАЛЬНОГО ОКРУГА  Тверской области за 2023 год в сравнении с 2022 годом </vt:lpstr>
      <vt:lpstr>Исполнение  доходной части бюджета СонковскОГО МУНИЦИПАЛЬНОГО ОКРУГА Тверской области за 2023 год</vt:lpstr>
      <vt:lpstr>Исполнение  доходной части бюджета СонковскОГО МУНИЦИПАЛЬНОГО ОКРУГА Тверской области за 2023 год (продолжение)</vt:lpstr>
      <vt:lpstr>Исполнение  расходной части бюджета Сонковского муниципального округа Тверской области за 2023 год</vt:lpstr>
      <vt:lpstr>Исполнение  расходной части бюджета Сонковского муниципального округа Тверской области за 2023 год </vt:lpstr>
      <vt:lpstr>Исполнение  расходной части бюджета Сонковского муниципального округа Тверской области за 2023 год   Удельный вес в структуре расходов</vt:lpstr>
      <vt:lpstr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(тыс. руб.)</vt:lpstr>
      <vt:lpstr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                                                                                                                    продолжение              (тыс. руб.)</vt:lpstr>
      <vt:lpstr>Исполнение расходной части бюджета  Сонковского муниципального округа Тверской области  за 2023 год по разделам и подразделам в сравнении с 2022 годом                                                                                                                                                                                   продолжение              (тыс. руб.)</vt:lpstr>
      <vt:lpstr>Исполнение бюджета Сонковского муниципального округа Тверской области за 2023 год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образования Тверской области Сонковский район за 2014 год</dc:title>
  <dc:creator>Admin</dc:creator>
  <cp:lastModifiedBy>Admin</cp:lastModifiedBy>
  <cp:revision>393</cp:revision>
  <dcterms:created xsi:type="dcterms:W3CDTF">2015-04-15T08:04:02Z</dcterms:created>
  <dcterms:modified xsi:type="dcterms:W3CDTF">2024-02-07T11:40:28Z</dcterms:modified>
</cp:coreProperties>
</file>